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519" r:id="rId5"/>
    <p:sldId id="632" r:id="rId6"/>
    <p:sldId id="633" r:id="rId7"/>
    <p:sldId id="635" r:id="rId8"/>
    <p:sldId id="634" r:id="rId9"/>
    <p:sldId id="636" r:id="rId10"/>
    <p:sldId id="637" r:id="rId11"/>
    <p:sldId id="638" r:id="rId12"/>
  </p:sldIdLst>
  <p:sldSz cx="11049000" cy="7239000"/>
  <p:notesSz cx="6883400" cy="9906000"/>
  <p:defaultTextStyle>
    <a:defPPr>
      <a:defRPr lang="nb-NO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35"/>
    <a:srgbClr val="5F5F5F"/>
    <a:srgbClr val="FC0128"/>
    <a:srgbClr val="0033CC"/>
    <a:srgbClr val="0000CC"/>
    <a:srgbClr val="CECDC0"/>
    <a:srgbClr val="CED8C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17" autoAdjust="0"/>
    <p:restoredTop sz="94564" autoAdjust="0"/>
  </p:normalViewPr>
  <p:slideViewPr>
    <p:cSldViewPr snapToGrid="0">
      <p:cViewPr>
        <p:scale>
          <a:sx n="100" d="100"/>
          <a:sy n="100" d="100"/>
        </p:scale>
        <p:origin x="-186" y="-72"/>
      </p:cViewPr>
      <p:guideLst>
        <p:guide orient="horz" pos="3968"/>
        <p:guide pos="164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-2154" y="-108"/>
      </p:cViewPr>
      <p:guideLst>
        <p:guide orient="horz" pos="3120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64" tIns="0" rIns="19164" bIns="0" numCol="1" anchor="t" anchorCtr="0" compatLnSpc="1">
            <a:prstTxWarp prst="textNoShape">
              <a:avLst/>
            </a:prstTxWarp>
          </a:bodyPr>
          <a:lstStyle>
            <a:lvl1pPr algn="l" defTabSz="766763" eaLnBrk="0" hangingPunct="0">
              <a:defRPr sz="1000" i="1">
                <a:solidFill>
                  <a:srgbClr val="FAFD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8900" y="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64" tIns="0" rIns="19164" bIns="0" numCol="1" anchor="t" anchorCtr="0" compatLnSpc="1">
            <a:prstTxWarp prst="textNoShape">
              <a:avLst/>
            </a:prstTxWarp>
          </a:bodyPr>
          <a:lstStyle>
            <a:lvl1pPr algn="r" defTabSz="766763" eaLnBrk="0" hangingPunct="0">
              <a:defRPr sz="1000" i="1">
                <a:solidFill>
                  <a:srgbClr val="FAFD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070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64" tIns="0" rIns="19164" bIns="0" numCol="1" anchor="b" anchorCtr="0" compatLnSpc="1">
            <a:prstTxWarp prst="textNoShape">
              <a:avLst/>
            </a:prstTxWarp>
          </a:bodyPr>
          <a:lstStyle>
            <a:lvl1pPr algn="l" defTabSz="766763" eaLnBrk="0" hangingPunct="0">
              <a:defRPr sz="1000" i="1">
                <a:solidFill>
                  <a:srgbClr val="FAFD00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nb-NO" smtClean="0"/>
              <a:t>Rutine B6.3.1-02</a:t>
            </a:r>
            <a:endParaRPr lang="nb-NO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8900" y="941070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64" tIns="0" rIns="19164" bIns="0" numCol="1" anchor="b" anchorCtr="0" compatLnSpc="1">
            <a:prstTxWarp prst="textNoShape">
              <a:avLst/>
            </a:prstTxWarp>
          </a:bodyPr>
          <a:lstStyle>
            <a:lvl1pPr algn="r" defTabSz="766763" eaLnBrk="0" hangingPunct="0">
              <a:defRPr sz="1000" i="1">
                <a:solidFill>
                  <a:srgbClr val="FAFD00"/>
                </a:solidFill>
                <a:latin typeface="Arial" charset="0"/>
              </a:defRPr>
            </a:lvl1pPr>
          </a:lstStyle>
          <a:p>
            <a:pPr>
              <a:defRPr/>
            </a:pPr>
            <a:fld id="{2F2D362F-D708-48C0-8E3A-B1FADF816372}" type="slidenum">
              <a:rPr lang="nb-NO"/>
              <a:pPr>
                <a:defRPr/>
              </a:pPr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72900283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64" tIns="0" rIns="19164" bIns="0" numCol="1" anchor="t" anchorCtr="0" compatLnSpc="1">
            <a:prstTxWarp prst="textNoShape">
              <a:avLst/>
            </a:prstTxWarp>
          </a:bodyPr>
          <a:lstStyle>
            <a:lvl1pPr algn="l" defTabSz="766763" eaLnBrk="0" hangingPunct="0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8900" y="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64" tIns="0" rIns="19164" bIns="0" numCol="1" anchor="t" anchorCtr="0" compatLnSpc="1">
            <a:prstTxWarp prst="textNoShape">
              <a:avLst/>
            </a:prstTxWarp>
          </a:bodyPr>
          <a:lstStyle>
            <a:lvl1pPr algn="r" defTabSz="766763" eaLnBrk="0" hangingPunct="0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endParaRPr lang="nb-NO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070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64" tIns="0" rIns="19164" bIns="0" numCol="1" anchor="b" anchorCtr="0" compatLnSpc="1">
            <a:prstTxWarp prst="textNoShape">
              <a:avLst/>
            </a:prstTxWarp>
          </a:bodyPr>
          <a:lstStyle>
            <a:lvl1pPr algn="l" defTabSz="766763" eaLnBrk="0" hangingPunct="0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nb-NO" smtClean="0"/>
              <a:t>Rutine B6.3.1-02</a:t>
            </a:r>
            <a:endParaRPr lang="nb-NO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8900" y="9410700"/>
            <a:ext cx="298450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164" tIns="0" rIns="19164" bIns="0" numCol="1" anchor="b" anchorCtr="0" compatLnSpc="1">
            <a:prstTxWarp prst="textNoShape">
              <a:avLst/>
            </a:prstTxWarp>
          </a:bodyPr>
          <a:lstStyle>
            <a:lvl1pPr algn="r" defTabSz="766763" eaLnBrk="0" hangingPunct="0">
              <a:defRPr sz="1000" i="1">
                <a:latin typeface="Times New Roman" pitchFamily="18" charset="0"/>
              </a:defRPr>
            </a:lvl1pPr>
          </a:lstStyle>
          <a:p>
            <a:pPr>
              <a:defRPr/>
            </a:pPr>
            <a:fld id="{BD9107EE-262B-4EFD-AA89-01040A2912D7}" type="slidenum">
              <a:rPr lang="nb-NO"/>
              <a:pPr>
                <a:defRPr/>
              </a:pPr>
              <a:t>‹#›</a:t>
            </a:fld>
            <a:endParaRPr lang="nb-NO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9163" y="4718050"/>
            <a:ext cx="5045075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627" tIns="46314" rIns="92627" bIns="463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noProof="0" smtClean="0"/>
              <a:t>Klikk for å redigere tekststiler i malen</a:t>
            </a:r>
          </a:p>
          <a:p>
            <a:pPr lvl="1"/>
            <a:r>
              <a:rPr lang="nb-NO" noProof="0" smtClean="0"/>
              <a:t>Andre nivå</a:t>
            </a:r>
          </a:p>
          <a:p>
            <a:pPr lvl="2"/>
            <a:r>
              <a:rPr lang="nb-NO" noProof="0" smtClean="0"/>
              <a:t>Tredje nivå</a:t>
            </a:r>
          </a:p>
          <a:p>
            <a:pPr lvl="3"/>
            <a:r>
              <a:rPr lang="nb-NO" noProof="0" smtClean="0"/>
              <a:t>Fjerde nivå</a:t>
            </a:r>
          </a:p>
          <a:p>
            <a:pPr lvl="4"/>
            <a:r>
              <a:rPr lang="nb-NO" noProof="0" smtClean="0"/>
              <a:t>Femte nivå</a:t>
            </a:r>
          </a:p>
        </p:txBody>
      </p:sp>
      <p:sp>
        <p:nvSpPr>
          <p:cNvPr id="20487" name="Rectangle 7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44500" y="666750"/>
            <a:ext cx="5994400" cy="39274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741003014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7DAB55-8F69-4B1D-AF25-A2B64B6A4B70}" type="slidenum">
              <a:rPr lang="nb-NO" smtClean="0"/>
              <a:pPr/>
              <a:t>1</a:t>
            </a:fld>
            <a:endParaRPr lang="nb-NO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3051" tIns="46526" rIns="93051" bIns="46526"/>
          <a:lstStyle/>
          <a:p>
            <a:r>
              <a:rPr lang="en-GB" dirty="0" err="1" smtClean="0"/>
              <a:t>Rutine</a:t>
            </a:r>
            <a:r>
              <a:rPr lang="en-GB" dirty="0" smtClean="0"/>
              <a:t> B15.1.1-01</a:t>
            </a:r>
          </a:p>
        </p:txBody>
      </p:sp>
      <p:sp>
        <p:nvSpPr>
          <p:cNvPr id="5" name="Plassholder for bunntekst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nb-NO" smtClean="0"/>
              <a:t>Rutine B6.3.1-02</a:t>
            </a:r>
            <a:endParaRPr lang="nb-NO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ctrTitle"/>
          </p:nvPr>
        </p:nvSpPr>
        <p:spPr>
          <a:xfrm>
            <a:off x="828675" y="2249488"/>
            <a:ext cx="9391650" cy="1550987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Undertittel 2"/>
          <p:cNvSpPr>
            <a:spLocks noGrp="1"/>
          </p:cNvSpPr>
          <p:nvPr>
            <p:ph type="subTitle" idx="1"/>
          </p:nvPr>
        </p:nvSpPr>
        <p:spPr>
          <a:xfrm>
            <a:off x="1657350" y="4102100"/>
            <a:ext cx="7734300" cy="184943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b-NO" smtClean="0"/>
              <a:t>Klikk for å redigere undertittelstil i malen</a:t>
            </a:r>
            <a:endParaRPr lang="nb-N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33413" y="1609725"/>
            <a:ext cx="8920162" cy="484028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ndeling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873125" y="4651375"/>
            <a:ext cx="9391650" cy="14382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873125" y="3068638"/>
            <a:ext cx="9391650" cy="15827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sz="half" idx="1"/>
          </p:nvPr>
        </p:nvSpPr>
        <p:spPr>
          <a:xfrm>
            <a:off x="633413" y="1433513"/>
            <a:ext cx="4383087" cy="5016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5168900" y="1433513"/>
            <a:ext cx="4384675" cy="5016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52450" y="290513"/>
            <a:ext cx="9944100" cy="1206500"/>
          </a:xfrm>
        </p:spPr>
        <p:txBody>
          <a:bodyPr/>
          <a:lstStyle>
            <a:lvl1pPr>
              <a:defRPr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tekst 2"/>
          <p:cNvSpPr>
            <a:spLocks noGrp="1"/>
          </p:cNvSpPr>
          <p:nvPr>
            <p:ph type="body" idx="1"/>
          </p:nvPr>
        </p:nvSpPr>
        <p:spPr>
          <a:xfrm>
            <a:off x="552450" y="1620838"/>
            <a:ext cx="4881563" cy="6746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4" name="Plassholder for innhold 3"/>
          <p:cNvSpPr>
            <a:spLocks noGrp="1"/>
          </p:cNvSpPr>
          <p:nvPr>
            <p:ph sz="half" idx="2"/>
          </p:nvPr>
        </p:nvSpPr>
        <p:spPr>
          <a:xfrm>
            <a:off x="552450" y="2295525"/>
            <a:ext cx="4881563" cy="4170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5" name="Plassholder for tekst 4"/>
          <p:cNvSpPr>
            <a:spLocks noGrp="1"/>
          </p:cNvSpPr>
          <p:nvPr>
            <p:ph type="body" sz="quarter" idx="3"/>
          </p:nvPr>
        </p:nvSpPr>
        <p:spPr>
          <a:xfrm>
            <a:off x="5613400" y="1620838"/>
            <a:ext cx="4883150" cy="6746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  <p:sp>
        <p:nvSpPr>
          <p:cNvPr id="6" name="Plassholder for innhold 5"/>
          <p:cNvSpPr>
            <a:spLocks noGrp="1"/>
          </p:cNvSpPr>
          <p:nvPr>
            <p:ph sz="quarter" idx="4"/>
          </p:nvPr>
        </p:nvSpPr>
        <p:spPr>
          <a:xfrm>
            <a:off x="5613400" y="2295525"/>
            <a:ext cx="4883150" cy="4170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hold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552450" y="288925"/>
            <a:ext cx="3635375" cy="12255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4319588" y="288925"/>
            <a:ext cx="6176962" cy="6176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552450" y="1514475"/>
            <a:ext cx="3635375" cy="4951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e med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2165350" y="5067300"/>
            <a:ext cx="6629400" cy="59848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bilde 2"/>
          <p:cNvSpPr>
            <a:spLocks noGrp="1"/>
          </p:cNvSpPr>
          <p:nvPr>
            <p:ph type="pic" idx="1"/>
          </p:nvPr>
        </p:nvSpPr>
        <p:spPr>
          <a:xfrm>
            <a:off x="2165350" y="646113"/>
            <a:ext cx="6629400" cy="4343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b-NO" noProof="0" smtClean="0"/>
              <a:t>Klikk ikonet for å legge til et bilde</a:t>
            </a:r>
          </a:p>
        </p:txBody>
      </p:sp>
      <p:sp>
        <p:nvSpPr>
          <p:cNvPr id="4" name="Plassholder for tekst 3"/>
          <p:cNvSpPr>
            <a:spLocks noGrp="1"/>
          </p:cNvSpPr>
          <p:nvPr>
            <p:ph type="body" sz="half" idx="2"/>
          </p:nvPr>
        </p:nvSpPr>
        <p:spPr>
          <a:xfrm>
            <a:off x="2165350" y="5665788"/>
            <a:ext cx="6629400" cy="8493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b-NO" smtClean="0"/>
              <a:t>Klikk for å redigere tekststiler i malen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Loddret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drett tit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drett tittel 1"/>
          <p:cNvSpPr>
            <a:spLocks noGrp="1"/>
          </p:cNvSpPr>
          <p:nvPr>
            <p:ph type="title" orient="vert"/>
          </p:nvPr>
        </p:nvSpPr>
        <p:spPr>
          <a:xfrm>
            <a:off x="7324725" y="206375"/>
            <a:ext cx="2228850" cy="6243638"/>
          </a:xfrm>
        </p:spPr>
        <p:txBody>
          <a:bodyPr vert="eaVert"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loddrett tekst 2"/>
          <p:cNvSpPr>
            <a:spLocks noGrp="1"/>
          </p:cNvSpPr>
          <p:nvPr>
            <p:ph type="body" orient="vert" idx="1"/>
          </p:nvPr>
        </p:nvSpPr>
        <p:spPr>
          <a:xfrm>
            <a:off x="633413" y="206375"/>
            <a:ext cx="6538912" cy="6243638"/>
          </a:xfrm>
        </p:spPr>
        <p:txBody>
          <a:bodyPr vert="eaVert"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652463" y="206375"/>
            <a:ext cx="8128000" cy="1087438"/>
          </a:xfrm>
        </p:spPr>
        <p:txBody>
          <a:bodyPr/>
          <a:lstStyle/>
          <a:p>
            <a:r>
              <a:rPr lang="nb-NO" smtClean="0"/>
              <a:t>Klikk for å redigere tittelstil</a:t>
            </a:r>
            <a:endParaRPr lang="nb-NO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633413" y="1433513"/>
            <a:ext cx="8920162" cy="5016500"/>
          </a:xfrm>
        </p:spPr>
        <p:txBody>
          <a:bodyPr/>
          <a:lstStyle/>
          <a:p>
            <a:pPr lvl="0"/>
            <a:r>
              <a:rPr lang="nb-NO" smtClean="0"/>
              <a:t>Klikk for å redigere tekststiler i malen</a:t>
            </a:r>
          </a:p>
          <a:p>
            <a:pPr lvl="1"/>
            <a:r>
              <a:rPr lang="nb-NO" smtClean="0"/>
              <a:t>Andre nivå</a:t>
            </a:r>
          </a:p>
          <a:p>
            <a:pPr lvl="2"/>
            <a:r>
              <a:rPr lang="nb-NO" smtClean="0"/>
              <a:t>Tredje nivå</a:t>
            </a:r>
          </a:p>
          <a:p>
            <a:pPr lvl="3"/>
            <a:r>
              <a:rPr lang="nb-NO" smtClean="0"/>
              <a:t>Fjerde nivå</a:t>
            </a:r>
          </a:p>
          <a:p>
            <a:pPr lvl="4"/>
            <a:r>
              <a:rPr lang="nb-NO" smtClean="0"/>
              <a:t>Femte nivå</a:t>
            </a:r>
            <a:endParaRPr lang="nb-N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Bilde 5" descr="Ny-malside ppt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36550" y="96838"/>
            <a:ext cx="10375900" cy="704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kstSylinder 7"/>
          <p:cNvSpPr txBox="1"/>
          <p:nvPr/>
        </p:nvSpPr>
        <p:spPr bwMode="auto">
          <a:xfrm>
            <a:off x="552450" y="6827838"/>
            <a:ext cx="2732088" cy="2762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nb-NO" sz="1200" dirty="0">
                <a:latin typeface="Arial" charset="0"/>
              </a:rPr>
              <a:t>F L Y T   I   P R O D U K S J O N E N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3413" y="1433513"/>
            <a:ext cx="8920162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838" tIns="49213" rIns="96838" bIns="492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Nivå 1</a:t>
            </a:r>
          </a:p>
          <a:p>
            <a:pPr lvl="1"/>
            <a:r>
              <a:rPr lang="nb-NO" smtClean="0"/>
              <a:t>Nivå 2</a:t>
            </a:r>
          </a:p>
          <a:p>
            <a:pPr lvl="2"/>
            <a:r>
              <a:rPr lang="nb-NO" smtClean="0"/>
              <a:t>Nivå 3</a:t>
            </a:r>
          </a:p>
          <a:p>
            <a:pPr lvl="3"/>
            <a:r>
              <a:rPr lang="nb-NO" smtClean="0"/>
              <a:t>Nivå 4</a:t>
            </a:r>
          </a:p>
        </p:txBody>
      </p:sp>
      <p:sp>
        <p:nvSpPr>
          <p:cNvPr id="307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52463" y="206375"/>
            <a:ext cx="8128000" cy="108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838" tIns="49213" rIns="96838" bIns="49213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nb-NO" smtClean="0"/>
              <a:t>Tittel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hf hdr="0" dt="0"/>
  <p:txStyles>
    <p:titleStyle>
      <a:lvl1pPr algn="l" defTabSz="8128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defTabSz="8128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l" defTabSz="8128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l" defTabSz="8128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l" defTabSz="8128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l" defTabSz="812800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l" defTabSz="812800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l" defTabSz="812800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l" defTabSz="812800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266700" indent="-266700" algn="l" defTabSz="81280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l"/>
        <a:tabLst>
          <a:tab pos="266700" algn="l"/>
        </a:tabLs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630238" indent="-304800" algn="l" defTabSz="81280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2pPr>
      <a:lvl3pPr marL="893763" indent="-241300" algn="l" defTabSz="81280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258888" indent="-244475" algn="l" defTabSz="81280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defTabSz="812800" rtl="0" eaLnBrk="0" fontAlgn="base" hangingPunct="0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5pPr>
      <a:lvl6pPr marL="2514600" indent="-228600" algn="l" defTabSz="812800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6pPr>
      <a:lvl7pPr marL="2971800" indent="-228600" algn="l" defTabSz="812800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7pPr>
      <a:lvl8pPr marL="3429000" indent="-228600" algn="l" defTabSz="812800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8pPr>
      <a:lvl9pPr marL="3886200" indent="-228600" algn="l" defTabSz="812800" rtl="0" eaLnBrk="1" fontAlgn="base" hangingPunct="1">
        <a:spcBef>
          <a:spcPct val="20000"/>
        </a:spcBef>
        <a:spcAft>
          <a:spcPct val="0"/>
        </a:spcAft>
        <a:buSzPct val="100000"/>
        <a:buChar char="•"/>
        <a:defRPr sz="2000">
          <a:solidFill>
            <a:schemeClr val="tx1"/>
          </a:solidFill>
          <a:latin typeface="Times New Roman" pitchFamily="18" charset="0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../00%20KONTRAKT/Bilag%204%20Totalentrepren&#248;rens%20Tilbud/01%20Tilbudsbrev/1.03%20Tegninger/Trykkavl&#248;p_Lyseren%20Nordre%20del-5000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Bilder%20fra%20tilsvarende%20prosjekter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C00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026"/>
          <p:cNvGraphicFramePr>
            <a:graphicFrameLocks/>
          </p:cNvGraphicFramePr>
          <p:nvPr/>
        </p:nvGraphicFramePr>
        <p:xfrm>
          <a:off x="9709150" y="5870575"/>
          <a:ext cx="968375" cy="960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unktgrafikk" r:id="rId4" imgW="1895256" imgH="1895256" progId="PBrush">
                  <p:embed/>
                </p:oleObj>
              </mc:Choice>
              <mc:Fallback>
                <p:oleObj name="Punktgrafikk" r:id="rId4" imgW="1895256" imgH="1895256" progId="PBrush">
                  <p:embed/>
                  <p:pic>
                    <p:nvPicPr>
                      <p:cNvPr id="0" name="Object 1026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09150" y="5870575"/>
                        <a:ext cx="968375" cy="960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0" name="Picture 7" descr="Bilde ny-ppt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223963"/>
            <a:ext cx="11049000" cy="159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ktangel 5"/>
          <p:cNvSpPr/>
          <p:nvPr/>
        </p:nvSpPr>
        <p:spPr>
          <a:xfrm>
            <a:off x="1543050" y="3336898"/>
            <a:ext cx="80073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 2" pitchFamily="18" charset="2"/>
              <a:buNone/>
            </a:pPr>
            <a:r>
              <a:rPr lang="nb-NO" sz="3200" dirty="0" smtClean="0"/>
              <a:t>Trykkavløp Lyseren</a:t>
            </a:r>
          </a:p>
          <a:p>
            <a:pPr algn="ctr">
              <a:buFont typeface="Wingdings 2" pitchFamily="18" charset="2"/>
              <a:buNone/>
            </a:pPr>
            <a:endParaRPr lang="nb-NO" sz="2800" dirty="0" smtClean="0"/>
          </a:p>
          <a:p>
            <a:pPr algn="ctr">
              <a:buFont typeface="Wingdings 2" pitchFamily="18" charset="2"/>
              <a:buNone/>
            </a:pPr>
            <a:r>
              <a:rPr lang="nb-NO" sz="2400" dirty="0" smtClean="0"/>
              <a:t>Informasjonsmøte LSU 19. juni 2013</a:t>
            </a:r>
            <a:endParaRPr lang="nb-NO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Presentasjon Veidekke</a:t>
            </a:r>
            <a:endParaRPr lang="nb-NO" sz="3200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b-NO" sz="2400" dirty="0" smtClean="0"/>
              <a:t>Simen Engebretsen - Anleggsleder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Trond Karlsøen – Prosjekteringsleder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Distriktskontor på Grålum i Sarpsborg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Distriktet omsetter for ca. 350 millioner pr. år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Utfører bygg, anleggs og undervannsarbeider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Har bygd ut trykkavløpsanlegg for ca. 300 eiendommer årlig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Ca. 75 egne timelønnede.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Ca. 50 funksjonærer / ingeniører.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Rådgiver prosjektering – </a:t>
            </a:r>
            <a:r>
              <a:rPr lang="nb-NO" sz="2400" dirty="0" err="1" smtClean="0"/>
              <a:t>Pøyry</a:t>
            </a:r>
            <a:r>
              <a:rPr lang="nb-NO" sz="2400" dirty="0" smtClean="0"/>
              <a:t> Industri as</a:t>
            </a:r>
          </a:p>
          <a:p>
            <a:pPr>
              <a:lnSpc>
                <a:spcPct val="90000"/>
              </a:lnSpc>
              <a:buNone/>
            </a:pPr>
            <a:endParaRPr lang="nb-NO" sz="2400" dirty="0"/>
          </a:p>
          <a:p>
            <a:pPr>
              <a:lnSpc>
                <a:spcPct val="90000"/>
              </a:lnSpc>
            </a:pPr>
            <a:endParaRPr lang="nb-NO" sz="2400" dirty="0"/>
          </a:p>
          <a:p>
            <a:pPr>
              <a:lnSpc>
                <a:spcPct val="90000"/>
              </a:lnSpc>
            </a:pPr>
            <a:endParaRPr lang="nb-NO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Kontrakten: Trykkavløp Lyseren</a:t>
            </a:r>
            <a:endParaRPr lang="nb-NO" sz="3200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52463" y="1390649"/>
            <a:ext cx="8920162" cy="52673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nb-NO" sz="2400" dirty="0" smtClean="0"/>
              <a:t>Kontraktssum ca. 76 millioner kroner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Byggetid ca. 2 år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Prosjektet strekker seg over stort geografisk område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Inneholder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50.000 m – 60.000 m grøfter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Det skal bygges hovedanlegg for både vann og avløp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Stikkledninger for avløp og / eller eventuelt vann til eiendommene som har meldt seg på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3 store pumpestasjoner for vann og avløp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4 mellomstore pumpestasjoner for avløp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350 stk – 640 stk eiendommer med minipumpestasjon</a:t>
            </a:r>
          </a:p>
          <a:p>
            <a:pPr>
              <a:lnSpc>
                <a:spcPct val="90000"/>
              </a:lnSpc>
            </a:pPr>
            <a:r>
              <a:rPr lang="nb-NO" sz="2400" dirty="0" smtClean="0">
                <a:hlinkClick r:id="rId2" action="ppaction://hlinkfile"/>
              </a:rPr>
              <a:t>Tegning nordre del - Lyseren</a:t>
            </a:r>
            <a:endParaRPr lang="nb-NO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Hvordan vil Veidekke jobbe på Lyseren</a:t>
            </a:r>
            <a:endParaRPr lang="nb-NO" sz="32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633413" y="1609725"/>
            <a:ext cx="8920162" cy="4840288"/>
          </a:xfrm>
          <a:prstGeom prst="rect">
            <a:avLst/>
          </a:prstGeom>
        </p:spPr>
        <p:txBody>
          <a:bodyPr/>
          <a:lstStyle/>
          <a:p>
            <a:pPr marL="266700" marR="0" lvl="0" indent="-266700" algn="l" defTabSz="812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0000"/>
              <a:buFont typeface="Wingdings" pitchFamily="2" charset="2"/>
              <a:buChar char="l"/>
              <a:tabLst>
                <a:tab pos="266700" algn="l"/>
              </a:tabLst>
              <a:defRPr/>
            </a:pPr>
            <a:r>
              <a:rPr lang="nb-NO" sz="2400" kern="0" dirty="0" smtClean="0">
                <a:latin typeface="+mn-lt"/>
              </a:rPr>
              <a:t>Gå forsiktig frem med minst mulige terrenginngrep</a:t>
            </a:r>
            <a:endParaRPr kumimoji="0" lang="nb-NO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30238" marR="0" lvl="1" indent="-304800" algn="l" defTabSz="812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tabLst/>
              <a:defRPr/>
            </a:pPr>
            <a:r>
              <a:rPr lang="nb-NO" sz="2200" kern="0" dirty="0" smtClean="0">
                <a:latin typeface="+mn-lt"/>
              </a:rPr>
              <a:t>Anleggsbelte 12 meter på overføringsledning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lang="nb-NO" sz="2200" kern="0" dirty="0" smtClean="0">
                <a:latin typeface="+mn-lt"/>
              </a:rPr>
              <a:t>Gravemaskiner i ”vanlig” størrelse ca. 15 tonn – 30 tonn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lang="nb-NO" sz="2200" kern="0" dirty="0" smtClean="0">
                <a:latin typeface="+mn-lt"/>
              </a:rPr>
              <a:t>Ledninger skal legges på frostfri dybde eller isoleres</a:t>
            </a:r>
          </a:p>
          <a:p>
            <a:pPr marL="630238" marR="0" lvl="1" indent="-304800" algn="l" defTabSz="812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tabLst/>
              <a:defRPr/>
            </a:pPr>
            <a:r>
              <a:rPr kumimoji="0" lang="nb-NO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Anleggsbelte</a:t>
            </a:r>
            <a:r>
              <a:rPr kumimoji="0" lang="nb-NO" sz="2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 8 meter på Lyseren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lang="nb-NO" sz="2200" kern="0" baseline="0" dirty="0" smtClean="0">
                <a:latin typeface="+mn-lt"/>
              </a:rPr>
              <a:t>For det meste små gravemaskiner under 8 tonn.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kumimoji="0" lang="nb-NO" sz="2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Lite transport av pukk og masser i traseen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lang="nb-NO" sz="2200" kern="0" baseline="0" dirty="0" smtClean="0">
                <a:latin typeface="+mn-lt"/>
              </a:rPr>
              <a:t>Legge rør frostfritt der det er mulig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kumimoji="0" lang="nb-NO" sz="2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Forsøke å unngå sprengning av grøfter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lang="nb-NO" sz="2200" kern="0" baseline="0" dirty="0" smtClean="0">
                <a:latin typeface="+mn-lt"/>
              </a:rPr>
              <a:t>Hvis lite løsmasser -&gt; Grunne / eventuelt overdekkede grøfter og varmekabler på rør.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kumimoji="0" lang="nb-NO" sz="22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</a:rPr>
              <a:t>Reetablering til slutt til tilnærmet samme standard som før.</a:t>
            </a:r>
          </a:p>
          <a:p>
            <a:pPr marL="1087438" lvl="2" indent="-304800" defTabSz="812800" eaLnBrk="0" hangingPunct="0"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Tx/>
              <a:buChar char="–"/>
            </a:pPr>
            <a:r>
              <a:rPr kumimoji="0" lang="nb-NO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hlinkClick r:id="rId2" action="ppaction://hlinkfile"/>
              </a:rPr>
              <a:t>Bilder fra tilsvarende prosjekter</a:t>
            </a:r>
            <a:endParaRPr kumimoji="0" lang="nb-NO" sz="2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630238" marR="0" lvl="1" indent="-304800" algn="l" defTabSz="8128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Tx/>
              <a:buFontTx/>
              <a:buChar char="–"/>
              <a:tabLst/>
              <a:defRPr/>
            </a:pPr>
            <a:endParaRPr kumimoji="0" lang="nb-NO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Hvordan vil Veidekke jobbe på Lyseren</a:t>
            </a:r>
            <a:endParaRPr lang="nb-NO" sz="3200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b-NO" sz="2400" dirty="0" smtClean="0"/>
              <a:t>Tidlig kontakt med eiendomsbesittere / festere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Befaring med på enkelteiendom inntil 2 ganger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Befaringer må legges til hverdager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Veidekke kaller inn / avtaler befaringer.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Grunnet det store omfanget vil det bli satt av maks. 20 minutter pr. enkelteiendom.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Hus / </a:t>
            </a:r>
            <a:r>
              <a:rPr lang="nb-NO" sz="2200" dirty="0" err="1" smtClean="0"/>
              <a:t>hytteier</a:t>
            </a:r>
            <a:r>
              <a:rPr lang="nb-NO" sz="2200" dirty="0" smtClean="0"/>
              <a:t> må på forhånd vite hvor rør kommer ut fra hus / hytte og tenke gjennom ønsket pumpeplassering, kabler og rør i grunnen og andre spesielle hensyn på egen tomt.</a:t>
            </a:r>
          </a:p>
          <a:p>
            <a:pPr lvl="1">
              <a:lnSpc>
                <a:spcPct val="90000"/>
              </a:lnSpc>
            </a:pPr>
            <a:r>
              <a:rPr lang="nb-NO" sz="2200" dirty="0" smtClean="0"/>
              <a:t>Veidekke kan ikke gi råd om endringer i rør og kabler innenfor bygningsvegg da dette er utenfor kontrakten og til dels utenfor det stedlige personellets kompetanseområde. Kontakt egen rørlegger / elektriker.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Grensesnitt mot eiendommene</a:t>
            </a:r>
            <a:endParaRPr lang="nb-NO" sz="3200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xfrm>
            <a:off x="633413" y="1609725"/>
            <a:ext cx="8920162" cy="50101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nb-NO" sz="2400" dirty="0" smtClean="0"/>
              <a:t>Ingen arbeider er med innenfor yttervegg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Ledninger avsluttes plugget utenfor yttervegg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Brytere til eventuelle varmekabler blir levert men ikke tilkoblet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Pumpestasjon plasseres på ”omforent” sted utenfor bygning.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Kontrollboks til pumpestasjon må plasseres ute grunnet krav til tilgang for servicemann.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Fremføring av strøm til pumpestasjon må bygningseier ordne selv ( i de fleste tilfeller vanlig 16A-kurs )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Veidekke prøvekjører stasjon før overlevering.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Bygningseier må selv hogge på egen tomt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Bygningseier må på forhånd fjerne hindringer i trase`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Punkter ovenfor vil Veidekke avtale detaljert og skriftlig på forhånd. Fortrinnsvis på en befaring.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Fremdriftsplan</a:t>
            </a:r>
            <a:endParaRPr lang="nb-NO" sz="3200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nb-NO" sz="2400" dirty="0" smtClean="0"/>
              <a:t>Fremdrift</a:t>
            </a:r>
          </a:p>
          <a:p>
            <a:pPr lvl="1"/>
            <a:r>
              <a:rPr lang="nb-NO" sz="2400" dirty="0" smtClean="0"/>
              <a:t>Prosjektering overføringsledning og vannledning på forsommeren 2013</a:t>
            </a:r>
          </a:p>
          <a:p>
            <a:pPr lvl="1"/>
            <a:r>
              <a:rPr lang="nb-NO" sz="2400" dirty="0" smtClean="0"/>
              <a:t>Prosjektering sideledninger Holli – Spydeberg sommer 2013</a:t>
            </a:r>
          </a:p>
          <a:p>
            <a:pPr lvl="1"/>
            <a:r>
              <a:rPr lang="nb-NO" sz="2400" dirty="0" smtClean="0"/>
              <a:t>Prosjektering rundt Lyseren siste halvår 2013</a:t>
            </a:r>
          </a:p>
          <a:p>
            <a:pPr lvl="1"/>
            <a:r>
              <a:rPr lang="nb-NO" sz="2400" dirty="0" smtClean="0"/>
              <a:t>Bygging </a:t>
            </a:r>
            <a:r>
              <a:rPr lang="nb-NO" sz="2400" dirty="0" err="1" smtClean="0"/>
              <a:t>overføringledning</a:t>
            </a:r>
            <a:r>
              <a:rPr lang="nb-NO" sz="2400" dirty="0" smtClean="0"/>
              <a:t> og vannledning – august 2013 –&gt; okt 2014</a:t>
            </a:r>
          </a:p>
          <a:p>
            <a:pPr lvl="1"/>
            <a:r>
              <a:rPr lang="nb-NO" sz="2400" dirty="0" smtClean="0"/>
              <a:t>Ledningsanlegg rundt Lyseren – høsten 2013 – juni 2015. Dette betyr at det blir meget stor aktivitet rundt det meste av Lyseren i hele 2014.</a:t>
            </a:r>
            <a:endParaRPr lang="nb-NO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nb-NO" sz="3200" dirty="0" smtClean="0"/>
              <a:t>Plan for ytterligere informasjon</a:t>
            </a:r>
            <a:endParaRPr lang="nb-NO" sz="3200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b-NO" sz="2400" dirty="0" smtClean="0"/>
              <a:t>Det vil bli utarbeidet en felles informasjonsfolder innen august</a:t>
            </a:r>
          </a:p>
          <a:p>
            <a:pPr lvl="1">
              <a:lnSpc>
                <a:spcPct val="90000"/>
              </a:lnSpc>
            </a:pPr>
            <a:r>
              <a:rPr lang="nb-NO" sz="2400" dirty="0" smtClean="0"/>
              <a:t>Legges ut på kommunens hjemmesider</a:t>
            </a:r>
          </a:p>
          <a:p>
            <a:pPr lvl="1">
              <a:lnSpc>
                <a:spcPct val="90000"/>
              </a:lnSpc>
            </a:pPr>
            <a:r>
              <a:rPr lang="nb-NO" sz="2400" dirty="0" smtClean="0"/>
              <a:t>Leveres aktuelle eiendommer på befaring</a:t>
            </a:r>
            <a:endParaRPr lang="nb-NO" sz="2400" dirty="0"/>
          </a:p>
          <a:p>
            <a:pPr>
              <a:lnSpc>
                <a:spcPct val="90000"/>
              </a:lnSpc>
            </a:pPr>
            <a:r>
              <a:rPr lang="nb-NO" sz="2400" dirty="0" smtClean="0"/>
              <a:t>2 – 3 informasjonsmøter for områdene rundt Lyseren i perioden juli – september 2013</a:t>
            </a:r>
          </a:p>
          <a:p>
            <a:pPr>
              <a:lnSpc>
                <a:spcPct val="90000"/>
              </a:lnSpc>
            </a:pPr>
            <a:r>
              <a:rPr lang="nb-NO" sz="2400" dirty="0" smtClean="0"/>
              <a:t>Eventuelle oppfølgingsmøter underveis.</a:t>
            </a:r>
            <a:endParaRPr lang="nb-NO" sz="2400" dirty="0"/>
          </a:p>
          <a:p>
            <a:pPr>
              <a:lnSpc>
                <a:spcPct val="90000"/>
              </a:lnSpc>
            </a:pPr>
            <a:r>
              <a:rPr lang="nb-NO" sz="2400" dirty="0" smtClean="0"/>
              <a:t>Felles møte i 2015 for opplæring om bruk av minipumpestasjoner og trykkavløpsanlegg</a:t>
            </a:r>
            <a:endParaRPr lang="nb-NO" sz="2400" dirty="0"/>
          </a:p>
          <a:p>
            <a:pPr>
              <a:lnSpc>
                <a:spcPct val="90000"/>
              </a:lnSpc>
            </a:pPr>
            <a:r>
              <a:rPr lang="nb-NO" sz="2400" dirty="0" smtClean="0"/>
              <a:t>Det vil bli sendt ut innkalling til møtene over</a:t>
            </a:r>
            <a:endParaRPr lang="nb-NO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i i Veidekke">
  <a:themeElements>
    <a:clrScheme name="">
      <a:dk1>
        <a:srgbClr val="000000"/>
      </a:dk1>
      <a:lt1>
        <a:srgbClr val="FFFFFF"/>
      </a:lt1>
      <a:dk2>
        <a:srgbClr val="CC0035"/>
      </a:dk2>
      <a:lt2>
        <a:srgbClr val="393939"/>
      </a:lt2>
      <a:accent1>
        <a:srgbClr val="CC0035"/>
      </a:accent1>
      <a:accent2>
        <a:srgbClr val="B2B2B2"/>
      </a:accent2>
      <a:accent3>
        <a:srgbClr val="FFFFFF"/>
      </a:accent3>
      <a:accent4>
        <a:srgbClr val="000000"/>
      </a:accent4>
      <a:accent5>
        <a:srgbClr val="E2AAAE"/>
      </a:accent5>
      <a:accent6>
        <a:srgbClr val="A1A1A1"/>
      </a:accent6>
      <a:hlink>
        <a:srgbClr val="4D4D4D"/>
      </a:hlink>
      <a:folHlink>
        <a:srgbClr val="FFFFFF"/>
      </a:folHlink>
    </a:clrScheme>
    <a:fontScheme name="Vi i Veidekk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b-NO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i i Veidekk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 i Veidekk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i i Veidekk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 i Veidekk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 i Veidekk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 i Veidekk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i i Veidekk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919191"/>
      </a:lt2>
      <a:accent1>
        <a:srgbClr val="618FFD"/>
      </a:accent1>
      <a:accent2>
        <a:srgbClr val="00AE00"/>
      </a:accent2>
      <a:accent3>
        <a:srgbClr val="FFFFFF"/>
      </a:accent3>
      <a:accent4>
        <a:srgbClr val="000000"/>
      </a:accent4>
      <a:accent5>
        <a:srgbClr val="B7C6FE"/>
      </a:accent5>
      <a:accent6>
        <a:srgbClr val="009D00"/>
      </a:accent6>
      <a:hlink>
        <a:srgbClr val="FC0128"/>
      </a:hlink>
      <a:folHlink>
        <a:srgbClr val="CECEC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-Skjema" ma:contentTypeID="0x010100452310FEC4EFD1429BB71043F01FA1FD002AB29A37FF23AA47B2D8189CE0F85973" ma:contentTypeVersion="4" ma:contentTypeDescription="" ma:contentTypeScope="" ma:versionID="975920a8861727bb45131cb168592555">
  <xsd:schema xmlns:xsd="http://www.w3.org/2001/XMLSchema" xmlns:xs="http://www.w3.org/2001/XMLSchema" xmlns:p="http://schemas.microsoft.com/office/2006/metadata/properties" xmlns:ns2="a823da8c-a769-418a-a516-cbac9ea6ce95" targetNamespace="http://schemas.microsoft.com/office/2006/metadata/properties" ma:root="true" ma:fieldsID="4716e41873317e18729365d27d963725" ns2:_="">
    <xsd:import namespace="a823da8c-a769-418a-a516-cbac9ea6ce95"/>
    <xsd:element name="properties">
      <xsd:complexType>
        <xsd:sequence>
          <xsd:element name="documentManagement">
            <xsd:complexType>
              <xsd:all>
                <xsd:element ref="ns2:Dokumentnummer" minOccurs="0"/>
                <xsd:element ref="ns2:Dokumenttype" minOccurs="0"/>
                <xsd:element ref="ns2:Hovedoverskrift" minOccurs="0"/>
                <xsd:element ref="ns2:Underoverskrif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23da8c-a769-418a-a516-cbac9ea6ce95" elementFormDefault="qualified">
    <xsd:import namespace="http://schemas.microsoft.com/office/2006/documentManagement/types"/>
    <xsd:import namespace="http://schemas.microsoft.com/office/infopath/2007/PartnerControls"/>
    <xsd:element name="Dokumentnummer" ma:index="8" nillable="true" ma:displayName="Dokumentnummer" ma:internalName="Dokumentnummer">
      <xsd:simpleType>
        <xsd:restriction base="dms:Text">
          <xsd:maxLength value="255"/>
        </xsd:restriction>
      </xsd:simpleType>
    </xsd:element>
    <xsd:element name="Dokumenttype" ma:index="9" nillable="true" ma:displayName="Dokumenttype" ma:format="Dropdown" ma:internalName="Dokumenttype">
      <xsd:simpleType>
        <xsd:restriction base="dms:Choice">
          <xsd:enumeration value="Rutine"/>
          <xsd:enumeration value="Skjema"/>
          <xsd:enumeration value="Sjekkliste"/>
        </xsd:restriction>
      </xsd:simpleType>
    </xsd:element>
    <xsd:element name="Hovedoverskrift" ma:index="10" nillable="true" ma:displayName="Hovedoverskrift" ma:internalName="Hovedoverskrift">
      <xsd:simpleType>
        <xsd:restriction base="dms:Text">
          <xsd:maxLength value="255"/>
        </xsd:restriction>
      </xsd:simpleType>
    </xsd:element>
    <xsd:element name="Underoverskrift" ma:index="11" nillable="true" ma:displayName="Underoverskrift" ma:internalName="Underoverskrif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>
  <documentManagement>
    <Underoverskrift xmlns="a823da8c-a769-418a-a516-cbac9ea6ce95">6.3 - Beslutninger</Underoverskrift>
    <Dokumentnummer xmlns="a823da8c-a769-418a-a516-cbac9ea6ce95">B6.3.1-02</Dokumentnummer>
    <Hovedoverskrift xmlns="a823da8c-a769-418a-a516-cbac9ea6ce95">B06 - Prosjektering og beslutninger</Hovedoverskrift>
    <Dokumenttype xmlns="a823da8c-a769-418a-a516-cbac9ea6ce95">Skjema</Dokumenttyp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C817DD-FA10-4405-B16C-41E87C0299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23da8c-a769-418a-a516-cbac9ea6ce9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1C3F045-2A8D-4A70-A768-4E9FC85819FC}">
  <ds:schemaRefs>
    <ds:schemaRef ds:uri="http://purl.org/dc/dcmitype/"/>
    <ds:schemaRef ds:uri="a823da8c-a769-418a-a516-cbac9ea6ce95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69BC8836-FAD7-4FD2-A693-8D7A395AA9A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Vi i Veidekke</Template>
  <TotalTime>8502</TotalTime>
  <Pages>1</Pages>
  <Words>590</Words>
  <Application>Microsoft Office PowerPoint</Application>
  <PresentationFormat>Egendefinert</PresentationFormat>
  <Paragraphs>76</Paragraphs>
  <Slides>8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Innebygde OLE-servere</vt:lpstr>
      </vt:variant>
      <vt:variant>
        <vt:i4>1</vt:i4>
      </vt:variant>
      <vt:variant>
        <vt:lpstr>Lysbildetitler</vt:lpstr>
      </vt:variant>
      <vt:variant>
        <vt:i4>8</vt:i4>
      </vt:variant>
    </vt:vector>
  </HeadingPairs>
  <TitlesOfParts>
    <vt:vector size="10" baseType="lpstr">
      <vt:lpstr>Vi i Veidekke</vt:lpstr>
      <vt:lpstr>Punktgrafikk</vt:lpstr>
      <vt:lpstr>PowerPoint-presentasjon</vt:lpstr>
      <vt:lpstr>Presentasjon Veidekke</vt:lpstr>
      <vt:lpstr>Kontrakten: Trykkavløp Lyseren</vt:lpstr>
      <vt:lpstr>Hvordan vil Veidekke jobbe på Lyseren</vt:lpstr>
      <vt:lpstr>Hvordan vil Veidekke jobbe på Lyseren</vt:lpstr>
      <vt:lpstr>Grensesnitt mot eiendommene</vt:lpstr>
      <vt:lpstr>Fremdriftsplan</vt:lpstr>
      <vt:lpstr>Plan for ytterligere informasjon</vt:lpstr>
    </vt:vector>
  </TitlesOfParts>
  <Company>Veidekke ASA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B6.3.1-02 Veiledning for beslutningsplan</dc:title>
  <dc:creator>Slett</dc:creator>
  <cp:lastModifiedBy>Sofia</cp:lastModifiedBy>
  <cp:revision>141</cp:revision>
  <cp:lastPrinted>1601-01-01T00:00:00Z</cp:lastPrinted>
  <dcterms:created xsi:type="dcterms:W3CDTF">2008-01-03T08:43:40Z</dcterms:created>
  <dcterms:modified xsi:type="dcterms:W3CDTF">2013-06-19T18:56:43Z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AdHocReviewCycleID">
    <vt:i4>1530454570</vt:i4>
  </property>
  <property fmtid="{D5CDD505-2E9C-101B-9397-08002B2CF9AE}" pid="3" name="_NewReviewCycle">
    <vt:lpwstr/>
  </property>
  <property fmtid="{D5CDD505-2E9C-101B-9397-08002B2CF9AE}" pid="4" name="_EmailSubject">
    <vt:lpwstr>Mulig revisjon av et eksempel i styringssystemet?</vt:lpwstr>
  </property>
  <property fmtid="{D5CDD505-2E9C-101B-9397-08002B2CF9AE}" pid="5" name="_AuthorEmail">
    <vt:lpwstr>Kjetil.Nyseth@veidekke.no</vt:lpwstr>
  </property>
  <property fmtid="{D5CDD505-2E9C-101B-9397-08002B2CF9AE}" pid="6" name="_AuthorEmailDisplayName">
    <vt:lpwstr>Kjetil Nyseth</vt:lpwstr>
  </property>
  <property fmtid="{D5CDD505-2E9C-101B-9397-08002B2CF9AE}" pid="7" name="ContentTypeId">
    <vt:lpwstr>0x010100452310FEC4EFD1429BB71043F01FA1FD002AB29A37FF23AA47B2D8189CE0F85973</vt:lpwstr>
  </property>
</Properties>
</file>